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Average" panose="02000503040000020003" pitchFamily="2" charset="77"/>
      <p:regular r:id="rId14"/>
    </p:embeddedFont>
    <p:embeddedFont>
      <p:font typeface="Oswald" pitchFamily="2" charset="77"/>
      <p:regular r:id="rId15"/>
      <p:bold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6882"/>
  </p:normalViewPr>
  <p:slideViewPr>
    <p:cSldViewPr snapToGrid="0">
      <p:cViewPr varScale="1">
        <p:scale>
          <a:sx n="113" d="100"/>
          <a:sy n="113" d="100"/>
        </p:scale>
        <p:origin x="160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Hi, my name is Syed Haide Saleem. Today I will be taking you through a very interesting data science problem. We will try to follow the datascience steps and solve this problem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8998f5d72e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8998f5d72e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KNN clearly outperformed decision tree with an accuracy of 99% to an accuray of 83% for the decison tree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998f5d72e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8998f5d72e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Now based on results we can pick KNN as a clear winner. Eventhoug there are other factors to consider like robustness to noise and comoutation efficeintly in which decision tree has an edge but considering the problem and small size of dataset we will use KNN in our real life setting fro this problem. FOr future the modeling can be extrended to random forest but for now we are happy with knn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998f5d7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998f5d7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Right, so I choose project 3 for my assignment as it posed a very interesting scenario of classifying the mice dataset. The dataset was taken from UCI Machine Learning Repository. It contains a total of 1080 measurements per protein which came from a total of 72 mice. Each mouse was kept in a different environment which is classified as Genotype, Treatment or Behaviour. After keeping them in different environments what we are interesting in seeing is how each protein expresses in different conditions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8998f5d72e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8998f5d72e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goal of this project is to identify subsets of protiens that are discriminat between the classes meaning that we are looking for those protiens based on which we can easily classify that if a mouse has a expression level range of this to that then this mouse could belong to this particular category. So our task is classification in nature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998f5d72e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998f5d72e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Like with every dataset we also need to treat this dataset in a specific way and apply few basic produces to make it ready to feed to our model. We know that data preparation roughly takes about 80% of the whole data science process and is </a:t>
            </a:r>
            <a:r>
              <a:rPr lang="en-GB" dirty="0" err="1"/>
              <a:t>definitly</a:t>
            </a:r>
            <a:r>
              <a:rPr lang="en-GB" dirty="0"/>
              <a:t> the most important stage.</a:t>
            </a:r>
            <a:endParaRPr dirty="0"/>
          </a:p>
          <a:p>
            <a:pPr marL="0" lvl="0" indent="0" algn="l" rtl="0">
              <a:spcBef>
                <a:spcPts val="0"/>
              </a:spcBef>
              <a:spcAft>
                <a:spcPts val="0"/>
              </a:spcAft>
              <a:buNone/>
            </a:pPr>
            <a:r>
              <a:rPr lang="en-GB" dirty="0"/>
              <a:t>This data was available in a </a:t>
            </a:r>
            <a:r>
              <a:rPr lang="en-GB" dirty="0" err="1"/>
              <a:t>xls</a:t>
            </a:r>
            <a:r>
              <a:rPr lang="en-GB" dirty="0"/>
              <a:t> file format so first we had to convert it into csv and then load it using corresponding pandas function. We then inspect the data by looking at its records and number of features. The </a:t>
            </a:r>
            <a:r>
              <a:rPr lang="en-GB" dirty="0" err="1"/>
              <a:t>mosy</a:t>
            </a:r>
            <a:r>
              <a:rPr lang="en-GB" dirty="0"/>
              <a:t> important part was to deal with the missing value as our data did contain </a:t>
            </a:r>
            <a:r>
              <a:rPr lang="en-GB" dirty="0" err="1"/>
              <a:t>alot</a:t>
            </a:r>
            <a:r>
              <a:rPr lang="en-GB" dirty="0"/>
              <a:t> of missing values and we simply cannot drop them as it will greatly reduce our data; hence what we did was to fill in the missing values with the mean of that particular column class wise. Our data also contained </a:t>
            </a:r>
            <a:r>
              <a:rPr lang="en-GB" dirty="0" err="1"/>
              <a:t>alot</a:t>
            </a:r>
            <a:r>
              <a:rPr lang="en-GB" dirty="0"/>
              <a:t> of outliers but I decided not to change them as it could represent a real life case and we do assume that these measurements were taken carefully by the experts.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8998f5d72e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8998f5d72e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came the exploration part which is mandatory to know more about your data</a:t>
            </a:r>
            <a:endParaRPr/>
          </a:p>
          <a:p>
            <a:pPr marL="0" lvl="0" indent="0" algn="l" rtl="0">
              <a:spcBef>
                <a:spcPts val="0"/>
              </a:spcBef>
              <a:spcAft>
                <a:spcPts val="0"/>
              </a:spcAft>
              <a:buNone/>
            </a:pPr>
            <a:endParaRPr/>
          </a:p>
          <a:p>
            <a:pPr marL="0" lvl="0" indent="0" algn="l" rtl="0">
              <a:spcBef>
                <a:spcPts val="0"/>
              </a:spcBef>
              <a:spcAft>
                <a:spcPts val="0"/>
              </a:spcAft>
              <a:buNone/>
            </a:pPr>
            <a:r>
              <a:rPr lang="en-GB"/>
              <a:t>We tried to explore each column sepeartly as well as collectively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998f5d72e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998f5d72e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of the take aways from individual exploration were that representaion of each class was almost same and we realised that each protein expressed different which we can see from the voilin plots in the picture below</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998f5d72e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998f5d72e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key hypothesis that we tested were to find out if there were any relation between each protien which we figured from correlation metrics and find out that it does exits in few cases but mostly there was no relation</a:t>
            </a:r>
            <a:endParaRPr/>
          </a:p>
          <a:p>
            <a:pPr marL="0" lvl="0" indent="0" algn="l" rtl="0">
              <a:spcBef>
                <a:spcPts val="0"/>
              </a:spcBef>
              <a:spcAft>
                <a:spcPts val="0"/>
              </a:spcAft>
              <a:buNone/>
            </a:pPr>
            <a:endParaRPr/>
          </a:p>
          <a:p>
            <a:pPr marL="0" lvl="0" indent="0" algn="l" rtl="0">
              <a:spcBef>
                <a:spcPts val="0"/>
              </a:spcBef>
              <a:spcAft>
                <a:spcPts val="0"/>
              </a:spcAft>
              <a:buNone/>
            </a:pPr>
            <a:r>
              <a:rPr lang="en-GB"/>
              <a:t>Another hypothesis was that does expression level depends on environments attributes indivually but we saw that indivudual impact of these conditions is not that significant, combination of these condiitons does have an impact </a:t>
            </a:r>
            <a:endParaRPr/>
          </a:p>
          <a:p>
            <a:pPr marL="0" lvl="0" indent="0" algn="l" rtl="0">
              <a:spcBef>
                <a:spcPts val="0"/>
              </a:spcBef>
              <a:spcAft>
                <a:spcPts val="0"/>
              </a:spcAft>
              <a:buNone/>
            </a:pPr>
            <a:endParaRPr/>
          </a:p>
          <a:p>
            <a:pPr marL="0" lvl="0" indent="0" algn="l" rtl="0">
              <a:spcBef>
                <a:spcPts val="0"/>
              </a:spcBef>
              <a:spcAft>
                <a:spcPts val="0"/>
              </a:spcAft>
              <a:buNone/>
            </a:pPr>
            <a:r>
              <a:rPr lang="en-GB"/>
              <a:t>And in the last hypothesis we found out that each mouse responds differentluy to even the same protien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8998f5d72e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8998f5d72e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These graphs supports my claim for the hypothesis mentioned in the previous slides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998f5d72e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998f5d72e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Then comes the important part of data modeling on which our assignment learning objective was based. We choose two machine learning models for the modeling part which were KNN and decision trees bith have their strengths and weaknesses. For each model some of the preprocessing steps were same as features selection suing hill climbing algorithm, test train split but some preprocessing steps were specific to each algorithm as knn requires us to normalize the data as it calculate the distances, also the hyperparameters are different. The test train split was taken as 80% training to 20% testing in each case. And then model was trainned and predicted using the evaluation metrics defined which was accuracy in our case along with F1 score. We also used grid search to optimize parameters icnase of decison trees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1342508" y="676325"/>
            <a:ext cx="7801500" cy="17301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1600"/>
              </a:spcAft>
              <a:buNone/>
            </a:pPr>
            <a:r>
              <a:rPr lang="en-GB" sz="3300">
                <a:solidFill>
                  <a:srgbClr val="FFFFFF"/>
                </a:solidFill>
                <a:latin typeface="Arial"/>
                <a:ea typeface="Arial"/>
                <a:cs typeface="Arial"/>
                <a:sym typeface="Arial"/>
              </a:rPr>
              <a:t>Mice Protein Expression Data Set</a:t>
            </a:r>
            <a:endParaRPr sz="6700"/>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Syed Haider Saleem</a:t>
            </a:r>
            <a:endParaRPr/>
          </a:p>
        </p:txBody>
      </p:sp>
      <p:pic>
        <p:nvPicPr>
          <p:cNvPr id="2" name="Recorded Sound" descr="Recorded Sound">
            <a:hlinkClick r:id="" action="ppaction://media"/>
            <a:extLst>
              <a:ext uri="{FF2B5EF4-FFF2-40B4-BE49-F238E27FC236}">
                <a16:creationId xmlns:a16="http://schemas.microsoft.com/office/drawing/2014/main" id="{06A46477-A70B-1F41-ADEA-14084F3867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Results</a:t>
            </a:r>
            <a:endParaRPr/>
          </a:p>
        </p:txBody>
      </p:sp>
      <p:pic>
        <p:nvPicPr>
          <p:cNvPr id="116" name="Google Shape;116;p22"/>
          <p:cNvPicPr preferRelativeResize="0"/>
          <p:nvPr/>
        </p:nvPicPr>
        <p:blipFill>
          <a:blip r:embed="rId5">
            <a:alphaModFix/>
          </a:blip>
          <a:stretch>
            <a:fillRect/>
          </a:stretch>
        </p:blipFill>
        <p:spPr>
          <a:xfrm>
            <a:off x="280750" y="1567650"/>
            <a:ext cx="8582474" cy="2470050"/>
          </a:xfrm>
          <a:prstGeom prst="rect">
            <a:avLst/>
          </a:prstGeom>
          <a:noFill/>
          <a:ln>
            <a:noFill/>
          </a:ln>
        </p:spPr>
      </p:pic>
      <p:pic>
        <p:nvPicPr>
          <p:cNvPr id="2" name="Recorded Sound" descr="Recorded Sound">
            <a:hlinkClick r:id="" action="ppaction://media"/>
            <a:extLst>
              <a:ext uri="{FF2B5EF4-FFF2-40B4-BE49-F238E27FC236}">
                <a16:creationId xmlns:a16="http://schemas.microsoft.com/office/drawing/2014/main" id="{F6CC9B0B-28C8-4349-BE0B-DF894FC617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 and Discussion</a:t>
            </a:r>
            <a:endParaRPr/>
          </a:p>
        </p:txBody>
      </p:sp>
      <p:sp>
        <p:nvSpPr>
          <p:cNvPr id="122" name="Google Shape;122;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KNN outperformed Decision Tree by an accuracy of 99% to 83% </a:t>
            </a:r>
            <a:endParaRPr/>
          </a:p>
          <a:p>
            <a:pPr marL="457200" lvl="0" indent="-342900" algn="l" rtl="0">
              <a:spcBef>
                <a:spcPts val="0"/>
              </a:spcBef>
              <a:spcAft>
                <a:spcPts val="0"/>
              </a:spcAft>
              <a:buSzPts val="1800"/>
              <a:buChar char="●"/>
            </a:pPr>
            <a:r>
              <a:rPr lang="en-GB"/>
              <a:t>Decision Tree more robust to noise, computationally less efficient</a:t>
            </a:r>
            <a:endParaRPr/>
          </a:p>
          <a:p>
            <a:pPr marL="457200" lvl="0" indent="-342900" algn="l" rtl="0">
              <a:spcBef>
                <a:spcPts val="0"/>
              </a:spcBef>
              <a:spcAft>
                <a:spcPts val="0"/>
              </a:spcAft>
              <a:buSzPts val="1800"/>
              <a:buChar char="●"/>
            </a:pPr>
            <a:r>
              <a:rPr lang="en-GB"/>
              <a:t>KNN require more preprocessing and computation cost</a:t>
            </a:r>
            <a:endParaRPr/>
          </a:p>
          <a:p>
            <a:pPr marL="457200" lvl="0" indent="-342900" algn="l" rtl="0">
              <a:spcBef>
                <a:spcPts val="0"/>
              </a:spcBef>
              <a:spcAft>
                <a:spcPts val="0"/>
              </a:spcAft>
              <a:buSzPts val="1800"/>
              <a:buChar char="●"/>
            </a:pPr>
            <a:r>
              <a:rPr lang="en-GB"/>
              <a:t>For this dataset we will still use KNN for classification</a:t>
            </a:r>
            <a:endParaRPr/>
          </a:p>
          <a:p>
            <a:pPr marL="457200" lvl="0" indent="-342900" algn="l" rtl="0">
              <a:spcBef>
                <a:spcPts val="0"/>
              </a:spcBef>
              <a:spcAft>
                <a:spcPts val="0"/>
              </a:spcAft>
              <a:buSzPts val="1800"/>
              <a:buChar char="●"/>
            </a:pPr>
            <a:r>
              <a:rPr lang="en-GB"/>
              <a:t>Random Forest can be tried in the future</a:t>
            </a:r>
            <a:endParaRPr/>
          </a:p>
        </p:txBody>
      </p:sp>
      <p:pic>
        <p:nvPicPr>
          <p:cNvPr id="2" name="Recorded Sound" descr="Recorded Sound">
            <a:hlinkClick r:id="" action="ppaction://media"/>
            <a:extLst>
              <a:ext uri="{FF2B5EF4-FFF2-40B4-BE49-F238E27FC236}">
                <a16:creationId xmlns:a16="http://schemas.microsoft.com/office/drawing/2014/main" id="{DBE80D7B-4013-234F-9774-A38E076FB7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Dataset and Problem</a:t>
            </a:r>
            <a:endParaRPr/>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rgbClr val="FFFFFF"/>
                </a:solidFill>
                <a:latin typeface="Arial"/>
                <a:ea typeface="Arial"/>
                <a:cs typeface="Arial"/>
                <a:sym typeface="Arial"/>
              </a:rPr>
              <a:t>Mice Protein Expression Data Set </a:t>
            </a:r>
            <a:endParaRPr sz="1400">
              <a:solidFill>
                <a:srgbClr val="FFFFFF"/>
              </a:solidFill>
              <a:latin typeface="Arial"/>
              <a:ea typeface="Arial"/>
              <a:cs typeface="Arial"/>
              <a:sym typeface="Arial"/>
            </a:endParaRPr>
          </a:p>
          <a:p>
            <a:pPr marL="0" lvl="0" indent="0" algn="l" rtl="0">
              <a:spcBef>
                <a:spcPts val="1600"/>
              </a:spcBef>
              <a:spcAft>
                <a:spcPts val="0"/>
              </a:spcAft>
              <a:buNone/>
            </a:pPr>
            <a:r>
              <a:rPr lang="en-GB" sz="1400">
                <a:solidFill>
                  <a:srgbClr val="FFFFFF"/>
                </a:solidFill>
                <a:latin typeface="Arial"/>
                <a:ea typeface="Arial"/>
                <a:cs typeface="Arial"/>
                <a:sym typeface="Arial"/>
              </a:rPr>
              <a:t>Taken from UCI Machine Learning Repository</a:t>
            </a:r>
            <a:endParaRPr sz="1400">
              <a:solidFill>
                <a:srgbClr val="FFFFFF"/>
              </a:solidFill>
              <a:latin typeface="Arial"/>
              <a:ea typeface="Arial"/>
              <a:cs typeface="Arial"/>
              <a:sym typeface="Arial"/>
            </a:endParaRPr>
          </a:p>
          <a:p>
            <a:pPr marL="0" lvl="0" indent="0" algn="l" rtl="0">
              <a:spcBef>
                <a:spcPts val="1600"/>
              </a:spcBef>
              <a:spcAft>
                <a:spcPts val="0"/>
              </a:spcAft>
              <a:buNone/>
            </a:pPr>
            <a:r>
              <a:rPr lang="en-GB" sz="1400">
                <a:solidFill>
                  <a:srgbClr val="FFFFFF"/>
                </a:solidFill>
                <a:latin typeface="Arial"/>
                <a:ea typeface="Arial"/>
                <a:cs typeface="Arial"/>
                <a:sym typeface="Arial"/>
              </a:rPr>
              <a:t>77 proteins with a total of 1080 measurements per protein (Input Features)</a:t>
            </a:r>
            <a:endParaRPr sz="1400">
              <a:solidFill>
                <a:srgbClr val="FFFFFF"/>
              </a:solidFill>
              <a:latin typeface="Arial"/>
              <a:ea typeface="Arial"/>
              <a:cs typeface="Arial"/>
              <a:sym typeface="Arial"/>
            </a:endParaRPr>
          </a:p>
          <a:p>
            <a:pPr marL="0" lvl="0" indent="0" algn="l" rtl="0">
              <a:spcBef>
                <a:spcPts val="1600"/>
              </a:spcBef>
              <a:spcAft>
                <a:spcPts val="0"/>
              </a:spcAft>
              <a:buNone/>
            </a:pPr>
            <a:r>
              <a:rPr lang="en-GB" sz="1400">
                <a:solidFill>
                  <a:srgbClr val="FFFFFF"/>
                </a:solidFill>
                <a:latin typeface="Arial"/>
                <a:ea typeface="Arial"/>
                <a:cs typeface="Arial"/>
                <a:sym typeface="Arial"/>
              </a:rPr>
              <a:t>Environment features like Genotype, Behaviour, Treatment</a:t>
            </a:r>
            <a:endParaRPr sz="1400">
              <a:solidFill>
                <a:srgbClr val="FFFFFF"/>
              </a:solidFill>
              <a:latin typeface="Arial"/>
              <a:ea typeface="Arial"/>
              <a:cs typeface="Arial"/>
              <a:sym typeface="Arial"/>
            </a:endParaRPr>
          </a:p>
          <a:p>
            <a:pPr marL="457200" lvl="0" indent="-317500" algn="l" rtl="0">
              <a:spcBef>
                <a:spcPts val="1600"/>
              </a:spcBef>
              <a:spcAft>
                <a:spcPts val="0"/>
              </a:spcAft>
              <a:buClr>
                <a:srgbClr val="FFFFFF"/>
              </a:buClr>
              <a:buSzPts val="1400"/>
              <a:buFont typeface="Arial"/>
              <a:buChar char="●"/>
            </a:pPr>
            <a:r>
              <a:rPr lang="en-GB" sz="1400">
                <a:solidFill>
                  <a:srgbClr val="FFFFFF"/>
                </a:solidFill>
                <a:latin typeface="Arial"/>
                <a:ea typeface="Arial"/>
                <a:cs typeface="Arial"/>
                <a:sym typeface="Arial"/>
              </a:rPr>
              <a:t>Genotype: control (c) or trisomy (t) </a:t>
            </a:r>
            <a:endParaRPr sz="1400">
              <a:solidFill>
                <a:srgbClr val="FFFFFF"/>
              </a:solidFill>
              <a:latin typeface="Arial"/>
              <a:ea typeface="Arial"/>
              <a:cs typeface="Arial"/>
              <a:sym typeface="Arial"/>
            </a:endParaRPr>
          </a:p>
          <a:p>
            <a:pPr marL="457200" lvl="0" indent="-317500" algn="l" rtl="0">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Treatment type: memantine (m) or saline (s) </a:t>
            </a:r>
            <a:endParaRPr sz="1400">
              <a:solidFill>
                <a:srgbClr val="FFFFFF"/>
              </a:solidFill>
              <a:latin typeface="Arial"/>
              <a:ea typeface="Arial"/>
              <a:cs typeface="Arial"/>
              <a:sym typeface="Arial"/>
            </a:endParaRPr>
          </a:p>
          <a:p>
            <a:pPr marL="457200" lvl="0" indent="-317500" algn="l" rtl="0">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Behavior: context-shock (CS) or shock-context (SC) </a:t>
            </a:r>
            <a:endParaRPr sz="1400">
              <a:solidFill>
                <a:srgbClr val="FFFFFF"/>
              </a:solidFill>
              <a:latin typeface="Arial"/>
              <a:ea typeface="Arial"/>
              <a:cs typeface="Arial"/>
              <a:sym typeface="Arial"/>
            </a:endParaRPr>
          </a:p>
          <a:p>
            <a:pPr marL="0" lvl="0" indent="0" algn="l" rtl="0">
              <a:spcBef>
                <a:spcPts val="1600"/>
              </a:spcBef>
              <a:spcAft>
                <a:spcPts val="0"/>
              </a:spcAft>
              <a:buNone/>
            </a:pPr>
            <a:r>
              <a:rPr lang="en-GB" sz="1400">
                <a:solidFill>
                  <a:srgbClr val="FFFFFF"/>
                </a:solidFill>
                <a:latin typeface="Arial"/>
                <a:ea typeface="Arial"/>
                <a:cs typeface="Arial"/>
                <a:sym typeface="Arial"/>
              </a:rPr>
              <a:t>Classification Problem</a:t>
            </a:r>
            <a:endParaRPr sz="1400">
              <a:solidFill>
                <a:srgbClr val="FFFFFF"/>
              </a:solidFill>
              <a:latin typeface="Arial"/>
              <a:ea typeface="Arial"/>
              <a:cs typeface="Arial"/>
              <a:sym typeface="Arial"/>
            </a:endParaRPr>
          </a:p>
          <a:p>
            <a:pPr marL="0" lvl="0" indent="0" algn="l" rtl="0">
              <a:spcBef>
                <a:spcPts val="1600"/>
              </a:spcBef>
              <a:spcAft>
                <a:spcPts val="0"/>
              </a:spcAft>
              <a:buNone/>
            </a:pPr>
            <a:endParaRPr sz="1000">
              <a:solidFill>
                <a:srgbClr val="123654"/>
              </a:solidFill>
              <a:latin typeface="Arial"/>
              <a:ea typeface="Arial"/>
              <a:cs typeface="Arial"/>
              <a:sym typeface="Arial"/>
            </a:endParaRPr>
          </a:p>
          <a:p>
            <a:pPr marL="0" lvl="0" indent="0" algn="l" rtl="0">
              <a:spcBef>
                <a:spcPts val="1600"/>
              </a:spcBef>
              <a:spcAft>
                <a:spcPts val="1600"/>
              </a:spcAft>
              <a:buNone/>
            </a:pPr>
            <a:endParaRPr sz="1100">
              <a:solidFill>
                <a:srgbClr val="000000"/>
              </a:solidFill>
              <a:latin typeface="Arial"/>
              <a:ea typeface="Arial"/>
              <a:cs typeface="Arial"/>
              <a:sym typeface="Arial"/>
            </a:endParaRPr>
          </a:p>
        </p:txBody>
      </p:sp>
      <p:pic>
        <p:nvPicPr>
          <p:cNvPr id="2" name="Recorded Sound" descr="Recorded Sound">
            <a:hlinkClick r:id="" action="ppaction://media"/>
            <a:extLst>
              <a:ext uri="{FF2B5EF4-FFF2-40B4-BE49-F238E27FC236}">
                <a16:creationId xmlns:a16="http://schemas.microsoft.com/office/drawing/2014/main" id="{4BA56364-97FF-5A49-8798-0301DA3E5B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Goal</a:t>
            </a:r>
            <a:endParaRPr/>
          </a:p>
        </p:txBody>
      </p:sp>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FFFFFF"/>
              </a:solidFill>
              <a:latin typeface="Arial"/>
              <a:ea typeface="Arial"/>
              <a:cs typeface="Arial"/>
              <a:sym typeface="Arial"/>
            </a:endParaRPr>
          </a:p>
          <a:p>
            <a:pPr marL="0" lvl="0" indent="0" algn="l" rtl="0">
              <a:spcBef>
                <a:spcPts val="1600"/>
              </a:spcBef>
              <a:spcAft>
                <a:spcPts val="1600"/>
              </a:spcAft>
              <a:buNone/>
            </a:pPr>
            <a:r>
              <a:rPr lang="en-GB" sz="2200">
                <a:solidFill>
                  <a:srgbClr val="FFFFFF"/>
                </a:solidFill>
                <a:latin typeface="Arial"/>
                <a:ea typeface="Arial"/>
                <a:cs typeface="Arial"/>
                <a:sym typeface="Arial"/>
              </a:rPr>
              <a:t>The aim is to identify subsets of proteins that are discriminant between the classes. </a:t>
            </a:r>
            <a:endParaRPr sz="2200">
              <a:solidFill>
                <a:srgbClr val="FFFFFF"/>
              </a:solidFill>
            </a:endParaRPr>
          </a:p>
        </p:txBody>
      </p:sp>
      <p:pic>
        <p:nvPicPr>
          <p:cNvPr id="2" name="Recorded Sound" descr="Recorded Sound">
            <a:hlinkClick r:id="" action="ppaction://media"/>
            <a:extLst>
              <a:ext uri="{FF2B5EF4-FFF2-40B4-BE49-F238E27FC236}">
                <a16:creationId xmlns:a16="http://schemas.microsoft.com/office/drawing/2014/main" id="{4271CE00-559B-EF4A-A2A6-CEFAB6E9C8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Preparation</a:t>
            </a:r>
            <a:endParaRPr/>
          </a:p>
        </p:txBody>
      </p:sp>
      <p:sp>
        <p:nvSpPr>
          <p:cNvPr id="78" name="Google Shape;78;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457200" lvl="0" indent="-342900" algn="l" rtl="0">
              <a:spcBef>
                <a:spcPts val="1600"/>
              </a:spcBef>
              <a:spcAft>
                <a:spcPts val="0"/>
              </a:spcAft>
              <a:buSzPts val="1800"/>
              <a:buChar char="●"/>
            </a:pPr>
            <a:r>
              <a:rPr lang="en-GB"/>
              <a:t>Data Retrieving</a:t>
            </a:r>
            <a:endParaRPr/>
          </a:p>
          <a:p>
            <a:pPr marL="457200" lvl="0" indent="-342900" algn="l" rtl="0">
              <a:spcBef>
                <a:spcPts val="0"/>
              </a:spcBef>
              <a:spcAft>
                <a:spcPts val="0"/>
              </a:spcAft>
              <a:buSzPts val="1800"/>
              <a:buChar char="●"/>
            </a:pPr>
            <a:r>
              <a:rPr lang="en-GB"/>
              <a:t>Load Data</a:t>
            </a:r>
            <a:endParaRPr/>
          </a:p>
          <a:p>
            <a:pPr marL="457200" lvl="0" indent="-342900" algn="l" rtl="0">
              <a:spcBef>
                <a:spcPts val="0"/>
              </a:spcBef>
              <a:spcAft>
                <a:spcPts val="0"/>
              </a:spcAft>
              <a:buSzPts val="1800"/>
              <a:buChar char="●"/>
            </a:pPr>
            <a:r>
              <a:rPr lang="en-GB"/>
              <a:t>Inspect Data</a:t>
            </a:r>
            <a:endParaRPr/>
          </a:p>
          <a:p>
            <a:pPr marL="457200" lvl="0" indent="-342900" algn="l" rtl="0">
              <a:spcBef>
                <a:spcPts val="0"/>
              </a:spcBef>
              <a:spcAft>
                <a:spcPts val="0"/>
              </a:spcAft>
              <a:buSzPts val="1800"/>
              <a:buChar char="●"/>
            </a:pPr>
            <a:r>
              <a:rPr lang="en-GB"/>
              <a:t>Handling Missing values</a:t>
            </a:r>
            <a:endParaRPr/>
          </a:p>
          <a:p>
            <a:pPr marL="457200" lvl="0" indent="-342900" algn="l" rtl="0">
              <a:spcBef>
                <a:spcPts val="0"/>
              </a:spcBef>
              <a:spcAft>
                <a:spcPts val="0"/>
              </a:spcAft>
              <a:buSzPts val="1800"/>
              <a:buChar char="●"/>
            </a:pPr>
            <a:r>
              <a:rPr lang="en-GB"/>
              <a:t>Outliers</a:t>
            </a:r>
            <a:endParaRPr/>
          </a:p>
        </p:txBody>
      </p:sp>
      <p:pic>
        <p:nvPicPr>
          <p:cNvPr id="2" name="Recorded Sound" descr="Recorded Sound">
            <a:hlinkClick r:id="" action="ppaction://media"/>
            <a:extLst>
              <a:ext uri="{FF2B5EF4-FFF2-40B4-BE49-F238E27FC236}">
                <a16:creationId xmlns:a16="http://schemas.microsoft.com/office/drawing/2014/main" id="{AE98555C-434A-6347-A43E-8EAA54E749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Exploration</a:t>
            </a:r>
            <a:endParaRPr/>
          </a:p>
        </p:txBody>
      </p:sp>
      <p:sp>
        <p:nvSpPr>
          <p:cNvPr id="84" name="Google Shape;84;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457200" lvl="0" indent="-342900" algn="l" rtl="0">
              <a:spcBef>
                <a:spcPts val="1600"/>
              </a:spcBef>
              <a:spcAft>
                <a:spcPts val="0"/>
              </a:spcAft>
              <a:buSzPts val="1800"/>
              <a:buChar char="●"/>
            </a:pPr>
            <a:r>
              <a:rPr lang="en-GB"/>
              <a:t>Exploring Each Column</a:t>
            </a:r>
            <a:endParaRPr/>
          </a:p>
          <a:p>
            <a:pPr marL="457200" lvl="0" indent="-342900" algn="l" rtl="0">
              <a:spcBef>
                <a:spcPts val="0"/>
              </a:spcBef>
              <a:spcAft>
                <a:spcPts val="0"/>
              </a:spcAft>
              <a:buSzPts val="1800"/>
              <a:buChar char="●"/>
            </a:pPr>
            <a:r>
              <a:rPr lang="en-GB"/>
              <a:t>Exploring relationships between columns</a:t>
            </a:r>
            <a:endParaRPr/>
          </a:p>
        </p:txBody>
      </p:sp>
      <p:pic>
        <p:nvPicPr>
          <p:cNvPr id="2" name="Recorded Sound" descr="Recorded Sound">
            <a:hlinkClick r:id="" action="ppaction://media"/>
            <a:extLst>
              <a:ext uri="{FF2B5EF4-FFF2-40B4-BE49-F238E27FC236}">
                <a16:creationId xmlns:a16="http://schemas.microsoft.com/office/drawing/2014/main" id="{53EA0F59-F3A8-F848-8495-83CD15B333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Exploring each column (Takeaways)</a:t>
            </a:r>
            <a:endParaRPr/>
          </a:p>
        </p:txBody>
      </p:sp>
      <p:sp>
        <p:nvSpPr>
          <p:cNvPr id="90" name="Google Shape;90;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Exploration is done using Bar charts, violin plots, correlation metrics and scatter plots</a:t>
            </a:r>
            <a:endParaRPr/>
          </a:p>
          <a:p>
            <a:pPr marL="0" lvl="0" indent="0" algn="l" rtl="0">
              <a:spcBef>
                <a:spcPts val="1600"/>
              </a:spcBef>
              <a:spcAft>
                <a:spcPts val="0"/>
              </a:spcAft>
              <a:buNone/>
            </a:pPr>
            <a:r>
              <a:rPr lang="en-GB"/>
              <a:t>Takeaways</a:t>
            </a:r>
            <a:endParaRPr/>
          </a:p>
          <a:p>
            <a:pPr marL="457200" lvl="0" indent="-330200" algn="l" rtl="0">
              <a:spcBef>
                <a:spcPts val="1600"/>
              </a:spcBef>
              <a:spcAft>
                <a:spcPts val="0"/>
              </a:spcAft>
              <a:buSzPts val="1600"/>
              <a:buChar char="●"/>
            </a:pPr>
            <a:r>
              <a:rPr lang="en-GB" sz="1600"/>
              <a:t>Distribution of each class is almost the same</a:t>
            </a:r>
            <a:endParaRPr sz="1600"/>
          </a:p>
          <a:p>
            <a:pPr marL="457200" lvl="0" indent="-330200" algn="l" rtl="0">
              <a:spcBef>
                <a:spcPts val="0"/>
              </a:spcBef>
              <a:spcAft>
                <a:spcPts val="0"/>
              </a:spcAft>
              <a:buSzPts val="1600"/>
              <a:buChar char="●"/>
            </a:pPr>
            <a:r>
              <a:rPr lang="en-GB" sz="1600"/>
              <a:t>Each protein has a different expression</a:t>
            </a:r>
            <a:endParaRPr sz="1600"/>
          </a:p>
          <a:p>
            <a:pPr marL="457200" lvl="0" indent="0" algn="l" rtl="0">
              <a:spcBef>
                <a:spcPts val="1600"/>
              </a:spcBef>
              <a:spcAft>
                <a:spcPts val="1600"/>
              </a:spcAft>
              <a:buNone/>
            </a:pPr>
            <a:endParaRPr/>
          </a:p>
        </p:txBody>
      </p:sp>
      <p:pic>
        <p:nvPicPr>
          <p:cNvPr id="91" name="Google Shape;91;p18"/>
          <p:cNvPicPr preferRelativeResize="0"/>
          <p:nvPr/>
        </p:nvPicPr>
        <p:blipFill>
          <a:blip r:embed="rId5">
            <a:alphaModFix/>
          </a:blip>
          <a:stretch>
            <a:fillRect/>
          </a:stretch>
        </p:blipFill>
        <p:spPr>
          <a:xfrm>
            <a:off x="4413150" y="3083088"/>
            <a:ext cx="4419149" cy="1906201"/>
          </a:xfrm>
          <a:prstGeom prst="rect">
            <a:avLst/>
          </a:prstGeom>
          <a:noFill/>
          <a:ln>
            <a:noFill/>
          </a:ln>
        </p:spPr>
      </p:pic>
      <p:pic>
        <p:nvPicPr>
          <p:cNvPr id="92" name="Google Shape;92;p18"/>
          <p:cNvPicPr preferRelativeResize="0"/>
          <p:nvPr/>
        </p:nvPicPr>
        <p:blipFill>
          <a:blip r:embed="rId6">
            <a:alphaModFix/>
          </a:blip>
          <a:stretch>
            <a:fillRect/>
          </a:stretch>
        </p:blipFill>
        <p:spPr>
          <a:xfrm>
            <a:off x="238825" y="3044550"/>
            <a:ext cx="3352500" cy="1983275"/>
          </a:xfrm>
          <a:prstGeom prst="rect">
            <a:avLst/>
          </a:prstGeom>
          <a:noFill/>
          <a:ln>
            <a:noFill/>
          </a:ln>
        </p:spPr>
      </p:pic>
      <p:pic>
        <p:nvPicPr>
          <p:cNvPr id="2" name="Recorded Sound" descr="Recorded Sound">
            <a:hlinkClick r:id="" action="ppaction://media"/>
            <a:extLst>
              <a:ext uri="{FF2B5EF4-FFF2-40B4-BE49-F238E27FC236}">
                <a16:creationId xmlns:a16="http://schemas.microsoft.com/office/drawing/2014/main" id="{DEF2FD1E-5081-1742-A9C0-9CD5786C638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Pairwise relationships </a:t>
            </a:r>
            <a:endParaRPr/>
          </a:p>
        </p:txBody>
      </p:sp>
      <p:sp>
        <p:nvSpPr>
          <p:cNvPr id="98" name="Google Shape;98;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Hypothesis: Is there any relationship between each protein</a:t>
            </a:r>
            <a:endParaRPr sz="1600"/>
          </a:p>
          <a:p>
            <a:pPr marL="457200" lvl="0" indent="-330200" algn="l" rtl="0">
              <a:spcBef>
                <a:spcPts val="1600"/>
              </a:spcBef>
              <a:spcAft>
                <a:spcPts val="0"/>
              </a:spcAft>
              <a:buSzPts val="1600"/>
              <a:buChar char="-"/>
            </a:pPr>
            <a:r>
              <a:rPr lang="en-GB" sz="1600"/>
              <a:t>Correlation metrics shows some relation but mostly No relation</a:t>
            </a:r>
            <a:endParaRPr sz="1600"/>
          </a:p>
          <a:p>
            <a:pPr marL="0" lvl="0" indent="0" algn="l" rtl="0">
              <a:spcBef>
                <a:spcPts val="1600"/>
              </a:spcBef>
              <a:spcAft>
                <a:spcPts val="0"/>
              </a:spcAft>
              <a:buNone/>
            </a:pPr>
            <a:r>
              <a:rPr lang="en-GB" sz="1600">
                <a:solidFill>
                  <a:srgbClr val="CCCCCC"/>
                </a:solidFill>
              </a:rPr>
              <a:t>Hypothesis : does expression level of protein depends on environment attributes (Genotype, Treatment or behaviour independently)</a:t>
            </a:r>
            <a:endParaRPr sz="1600">
              <a:solidFill>
                <a:srgbClr val="CCCCCC"/>
              </a:solidFill>
            </a:endParaRPr>
          </a:p>
          <a:p>
            <a:pPr marL="457200" lvl="0" indent="-330200" algn="l" rtl="0">
              <a:spcBef>
                <a:spcPts val="1600"/>
              </a:spcBef>
              <a:spcAft>
                <a:spcPts val="0"/>
              </a:spcAft>
              <a:buSzPts val="1600"/>
              <a:buChar char="-"/>
            </a:pPr>
            <a:r>
              <a:rPr lang="en-GB" sz="1600"/>
              <a:t>No they does not</a:t>
            </a:r>
            <a:endParaRPr sz="1600"/>
          </a:p>
          <a:p>
            <a:pPr marL="0" lvl="0" indent="0" algn="l" rtl="0">
              <a:spcBef>
                <a:spcPts val="1600"/>
              </a:spcBef>
              <a:spcAft>
                <a:spcPts val="0"/>
              </a:spcAft>
              <a:buNone/>
            </a:pPr>
            <a:r>
              <a:rPr lang="en-GB" sz="1600"/>
              <a:t>Hypothesis : Does each mouse responds differently to same protein</a:t>
            </a:r>
            <a:endParaRPr sz="1600"/>
          </a:p>
          <a:p>
            <a:pPr marL="457200" lvl="0" indent="-330200" algn="l" rtl="0">
              <a:spcBef>
                <a:spcPts val="1600"/>
              </a:spcBef>
              <a:spcAft>
                <a:spcPts val="0"/>
              </a:spcAft>
              <a:buSzPts val="1600"/>
              <a:buChar char="-"/>
            </a:pPr>
            <a:r>
              <a:rPr lang="en-GB" sz="1600"/>
              <a:t>Yes each mouse responds to same protein differently</a:t>
            </a:r>
            <a:endParaRPr sz="1600"/>
          </a:p>
        </p:txBody>
      </p:sp>
      <p:pic>
        <p:nvPicPr>
          <p:cNvPr id="2" name="Recorded Sound" descr="Recorded Sound">
            <a:hlinkClick r:id="" action="ppaction://media"/>
            <a:extLst>
              <a:ext uri="{FF2B5EF4-FFF2-40B4-BE49-F238E27FC236}">
                <a16:creationId xmlns:a16="http://schemas.microsoft.com/office/drawing/2014/main" id="{8F9EA7E8-BE7D-EB48-B833-7ECEA1D07D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20"/>
          <p:cNvPicPr preferRelativeResize="0"/>
          <p:nvPr/>
        </p:nvPicPr>
        <p:blipFill>
          <a:blip r:embed="rId5">
            <a:alphaModFix/>
          </a:blip>
          <a:stretch>
            <a:fillRect/>
          </a:stretch>
        </p:blipFill>
        <p:spPr>
          <a:xfrm>
            <a:off x="0" y="71025"/>
            <a:ext cx="4402925" cy="3527775"/>
          </a:xfrm>
          <a:prstGeom prst="rect">
            <a:avLst/>
          </a:prstGeom>
          <a:noFill/>
          <a:ln>
            <a:noFill/>
          </a:ln>
        </p:spPr>
      </p:pic>
      <p:pic>
        <p:nvPicPr>
          <p:cNvPr id="104" name="Google Shape;104;p20"/>
          <p:cNvPicPr preferRelativeResize="0"/>
          <p:nvPr/>
        </p:nvPicPr>
        <p:blipFill>
          <a:blip r:embed="rId6">
            <a:alphaModFix/>
          </a:blip>
          <a:stretch>
            <a:fillRect/>
          </a:stretch>
        </p:blipFill>
        <p:spPr>
          <a:xfrm>
            <a:off x="4473925" y="1978250"/>
            <a:ext cx="4593874" cy="3013076"/>
          </a:xfrm>
          <a:prstGeom prst="rect">
            <a:avLst/>
          </a:prstGeom>
          <a:noFill/>
          <a:ln>
            <a:noFill/>
          </a:ln>
        </p:spPr>
      </p:pic>
      <p:pic>
        <p:nvPicPr>
          <p:cNvPr id="2" name="Recorded Sound" descr="Recorded Sound">
            <a:hlinkClick r:id="" action="ppaction://media"/>
            <a:extLst>
              <a:ext uri="{FF2B5EF4-FFF2-40B4-BE49-F238E27FC236}">
                <a16:creationId xmlns:a16="http://schemas.microsoft.com/office/drawing/2014/main" id="{B1DAB15E-76B3-A945-85F1-0D8855A238E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Modeling </a:t>
            </a:r>
            <a:endParaRPr/>
          </a:p>
        </p:txBody>
      </p:sp>
      <p:sp>
        <p:nvSpPr>
          <p:cNvPr id="110" name="Google Shape;110;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 Nearest neighbors</a:t>
            </a:r>
            <a:endParaRPr/>
          </a:p>
          <a:p>
            <a:pPr marL="457200" lvl="0" indent="-311150" algn="l" rtl="0">
              <a:spcBef>
                <a:spcPts val="1600"/>
              </a:spcBef>
              <a:spcAft>
                <a:spcPts val="0"/>
              </a:spcAft>
              <a:buSzPts val="1300"/>
              <a:buChar char="●"/>
            </a:pPr>
            <a:r>
              <a:rPr lang="en-GB" sz="1300"/>
              <a:t>Feature selection using hill climbing</a:t>
            </a:r>
            <a:endParaRPr sz="1300"/>
          </a:p>
          <a:p>
            <a:pPr marL="457200" lvl="0" indent="-311150" algn="l" rtl="0">
              <a:spcBef>
                <a:spcPts val="0"/>
              </a:spcBef>
              <a:spcAft>
                <a:spcPts val="0"/>
              </a:spcAft>
              <a:buSzPts val="1300"/>
              <a:buChar char="●"/>
            </a:pPr>
            <a:r>
              <a:rPr lang="en-GB" sz="1300"/>
              <a:t>Scaling and Normalizing</a:t>
            </a:r>
            <a:endParaRPr sz="1300"/>
          </a:p>
          <a:p>
            <a:pPr marL="457200" lvl="0" indent="-311150" algn="l" rtl="0">
              <a:spcBef>
                <a:spcPts val="0"/>
              </a:spcBef>
              <a:spcAft>
                <a:spcPts val="0"/>
              </a:spcAft>
              <a:buSzPts val="1300"/>
              <a:buChar char="●"/>
            </a:pPr>
            <a:r>
              <a:rPr lang="en-GB" sz="1300"/>
              <a:t>Finding the best K</a:t>
            </a:r>
            <a:endParaRPr sz="1300"/>
          </a:p>
          <a:p>
            <a:pPr marL="457200" lvl="0" indent="-311150" algn="l" rtl="0">
              <a:spcBef>
                <a:spcPts val="0"/>
              </a:spcBef>
              <a:spcAft>
                <a:spcPts val="0"/>
              </a:spcAft>
              <a:buSzPts val="1300"/>
              <a:buChar char="●"/>
            </a:pPr>
            <a:r>
              <a:rPr lang="en-GB" sz="1300"/>
              <a:t>Train Test split (80%, 20%)</a:t>
            </a:r>
            <a:endParaRPr sz="1300"/>
          </a:p>
          <a:p>
            <a:pPr marL="457200" lvl="0" indent="-311150" algn="l" rtl="0">
              <a:spcBef>
                <a:spcPts val="0"/>
              </a:spcBef>
              <a:spcAft>
                <a:spcPts val="0"/>
              </a:spcAft>
              <a:buSzPts val="1300"/>
              <a:buChar char="●"/>
            </a:pPr>
            <a:r>
              <a:rPr lang="en-GB" sz="1300"/>
              <a:t>Model fitting (training)</a:t>
            </a:r>
            <a:endParaRPr sz="1300"/>
          </a:p>
          <a:p>
            <a:pPr marL="457200" lvl="0" indent="-311150" algn="l" rtl="0">
              <a:spcBef>
                <a:spcPts val="0"/>
              </a:spcBef>
              <a:spcAft>
                <a:spcPts val="0"/>
              </a:spcAft>
              <a:buSzPts val="1300"/>
              <a:buChar char="●"/>
            </a:pPr>
            <a:r>
              <a:rPr lang="en-GB" sz="1300"/>
              <a:t>Prediction</a:t>
            </a:r>
            <a:endParaRPr sz="1300"/>
          </a:p>
          <a:p>
            <a:pPr marL="0" lvl="0" indent="0" algn="l" rtl="0">
              <a:spcBef>
                <a:spcPts val="1600"/>
              </a:spcBef>
              <a:spcAft>
                <a:spcPts val="0"/>
              </a:spcAft>
              <a:buNone/>
            </a:pPr>
            <a:r>
              <a:rPr lang="en-GB"/>
              <a:t>Decision Trees</a:t>
            </a:r>
            <a:endParaRPr/>
          </a:p>
          <a:p>
            <a:pPr marL="457200" lvl="0" indent="-323850" algn="l" rtl="0">
              <a:spcBef>
                <a:spcPts val="1600"/>
              </a:spcBef>
              <a:spcAft>
                <a:spcPts val="0"/>
              </a:spcAft>
              <a:buSzPts val="1500"/>
              <a:buChar char="●"/>
            </a:pPr>
            <a:r>
              <a:rPr lang="en-GB" sz="1500"/>
              <a:t>Feature selection using hill climbing</a:t>
            </a:r>
            <a:endParaRPr sz="1500"/>
          </a:p>
          <a:p>
            <a:pPr marL="457200" lvl="0" indent="-311150" algn="l" rtl="0">
              <a:spcBef>
                <a:spcPts val="0"/>
              </a:spcBef>
              <a:spcAft>
                <a:spcPts val="0"/>
              </a:spcAft>
              <a:buSzPts val="1300"/>
              <a:buChar char="●"/>
            </a:pPr>
            <a:r>
              <a:rPr lang="en-GB" sz="1300"/>
              <a:t>Train Test split (80%, 20%)</a:t>
            </a:r>
            <a:endParaRPr sz="1300"/>
          </a:p>
          <a:p>
            <a:pPr marL="457200" lvl="0" indent="-311150" algn="l" rtl="0">
              <a:spcBef>
                <a:spcPts val="0"/>
              </a:spcBef>
              <a:spcAft>
                <a:spcPts val="0"/>
              </a:spcAft>
              <a:buSzPts val="1300"/>
              <a:buChar char="●"/>
            </a:pPr>
            <a:r>
              <a:rPr lang="en-GB" sz="1300"/>
              <a:t>Model fitting (training)</a:t>
            </a:r>
            <a:endParaRPr sz="1300"/>
          </a:p>
          <a:p>
            <a:pPr marL="457200" lvl="0" indent="-311150" algn="l" rtl="0">
              <a:spcBef>
                <a:spcPts val="0"/>
              </a:spcBef>
              <a:spcAft>
                <a:spcPts val="0"/>
              </a:spcAft>
              <a:buSzPts val="1300"/>
              <a:buChar char="●"/>
            </a:pPr>
            <a:r>
              <a:rPr lang="en-GB" sz="1300"/>
              <a:t>Prediction</a:t>
            </a:r>
            <a:endParaRPr sz="1300"/>
          </a:p>
          <a:p>
            <a:pPr marL="457200" lvl="0" indent="-311150" algn="l" rtl="0">
              <a:spcBef>
                <a:spcPts val="0"/>
              </a:spcBef>
              <a:spcAft>
                <a:spcPts val="0"/>
              </a:spcAft>
              <a:buSzPts val="1300"/>
              <a:buChar char="●"/>
            </a:pPr>
            <a:r>
              <a:rPr lang="en-GB" sz="1300"/>
              <a:t>Parameter Tuning using Grid Search with cross validation</a:t>
            </a:r>
            <a:endParaRPr sz="1300"/>
          </a:p>
        </p:txBody>
      </p:sp>
      <p:pic>
        <p:nvPicPr>
          <p:cNvPr id="2" name="Recorded Sound" descr="Recorded Sound">
            <a:hlinkClick r:id="" action="ppaction://media"/>
            <a:extLst>
              <a:ext uri="{FF2B5EF4-FFF2-40B4-BE49-F238E27FC236}">
                <a16:creationId xmlns:a16="http://schemas.microsoft.com/office/drawing/2014/main" id="{CF57A6E9-52CB-414E-9DC1-326D026561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21653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4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1103</Words>
  <Application>Microsoft Macintosh PowerPoint</Application>
  <PresentationFormat>On-screen Show (16:9)</PresentationFormat>
  <Paragraphs>76</Paragraphs>
  <Slides>11</Slides>
  <Notes>11</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Oswald</vt:lpstr>
      <vt:lpstr>Arial</vt:lpstr>
      <vt:lpstr>Average</vt:lpstr>
      <vt:lpstr>Slate</vt:lpstr>
      <vt:lpstr>Mice Protein Expression Data Set</vt:lpstr>
      <vt:lpstr>Dataset and Problem</vt:lpstr>
      <vt:lpstr>Goal</vt:lpstr>
      <vt:lpstr>Data Preparation</vt:lpstr>
      <vt:lpstr>Exploration</vt:lpstr>
      <vt:lpstr>Exploring each column (Takeaways)</vt:lpstr>
      <vt:lpstr>Pairwise relationships </vt:lpstr>
      <vt:lpstr>PowerPoint Presentation</vt:lpstr>
      <vt:lpstr>Data Modeling </vt:lpstr>
      <vt:lpstr>Results</vt:lpstr>
      <vt:lpstr>Conclusion and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Mice Protein Expression Data Set</dc:title>
  <cp:lastModifiedBy>Syed Haider Saleem</cp:lastModifiedBy>
  <cp:revision>1</cp:revision>
  <dcterms:modified xsi:type="dcterms:W3CDTF">2020-06-10T13:40:13Z</dcterms:modified>
</cp:coreProperties>
</file>